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327" r:id="rId6"/>
    <p:sldId id="308" r:id="rId7"/>
    <p:sldId id="309" r:id="rId8"/>
    <p:sldId id="310" r:id="rId9"/>
    <p:sldId id="311" r:id="rId10"/>
    <p:sldId id="322" r:id="rId11"/>
    <p:sldId id="324" r:id="rId12"/>
    <p:sldId id="325" r:id="rId13"/>
    <p:sldId id="314" r:id="rId14"/>
    <p:sldId id="298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orient="horz" pos="1776" userDrawn="1">
          <p15:clr>
            <a:srgbClr val="A4A3A4"/>
          </p15:clr>
        </p15:guide>
        <p15:guide id="4" orient="horz" pos="3240" userDrawn="1">
          <p15:clr>
            <a:srgbClr val="A4A3A4"/>
          </p15:clr>
        </p15:guide>
        <p15:guide id="5" pos="3840">
          <p15:clr>
            <a:srgbClr val="A4A3A4"/>
          </p15:clr>
        </p15:guide>
        <p15:guide id="6" pos="5664" userDrawn="1">
          <p15:clr>
            <a:srgbClr val="A4A3A4"/>
          </p15:clr>
        </p15:guide>
        <p15:guide id="7" pos="1536" userDrawn="1">
          <p15:clr>
            <a:srgbClr val="A4A3A4"/>
          </p15:clr>
        </p15:guide>
        <p15:guide id="8" orient="horz" pos="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1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6734"/>
    <a:srgbClr val="BF8641"/>
    <a:srgbClr val="373921"/>
    <a:srgbClr val="D98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>
        <p:guide orient="horz" pos="1080"/>
        <p:guide orient="horz" pos="1776"/>
        <p:guide orient="horz" pos="3240"/>
        <p:guide pos="3840"/>
        <p:guide pos="5664"/>
        <p:guide pos="1536"/>
        <p:guide orient="horz" pos="7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-1071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BDD37D-224E-4A2E-8417-8C17D4A5C8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1C7EA-584A-4063-BBF8-F1D2973497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17B7C-60D9-405F-8753-390BD5F55D7A}" type="datetimeFigureOut">
              <a:rPr lang="en-US" smtClean="0"/>
              <a:t>4/28/2023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2F4596-F6B6-4D9D-B156-71CCDAE4E8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234F26-69E4-4D77-8646-C93DD1E0AC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8A390-5D0E-4E62-98EC-976C3766C4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274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3ADA9-1F11-4760-8ADD-071EFA0A529A}" type="datetimeFigureOut">
              <a:rPr lang="en-US" smtClean="0"/>
              <a:t>4/28/2023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784F3-2271-4F8D-A0BC-8F40E6849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BDD9099-6901-40BC-B1DA-AD6ADD5C60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58724" y="4524231"/>
            <a:ext cx="11274552" cy="1162499"/>
          </a:xfrm>
          <a:solidFill>
            <a:schemeClr val="tx1">
              <a:alpha val="10000"/>
            </a:schemeClr>
          </a:solidFill>
          <a:ln w="38100">
            <a:solidFill>
              <a:schemeClr val="tx2"/>
            </a:solidFill>
          </a:ln>
        </p:spPr>
        <p:txBody>
          <a:bodyPr lIns="274320" anchor="ctr">
            <a:normAutofit/>
          </a:bodyPr>
          <a:lstStyle>
            <a:lvl1pPr algn="l">
              <a:lnSpc>
                <a:spcPct val="108000"/>
              </a:lnSpc>
              <a:defRPr sz="44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58723" y="5686727"/>
            <a:ext cx="5637271" cy="692639"/>
          </a:xfrm>
          <a:solidFill>
            <a:schemeClr val="tx1">
              <a:alpha val="10000"/>
            </a:schemeClr>
          </a:solidFill>
          <a:ln w="38100">
            <a:solidFill>
              <a:schemeClr val="tx2"/>
            </a:solidFill>
          </a:ln>
        </p:spPr>
        <p:txBody>
          <a:bodyPr lIns="274320" anchor="ctr">
            <a:normAutofit/>
          </a:bodyPr>
          <a:lstStyle>
            <a:lvl1pPr marL="0" indent="0" algn="l">
              <a:lnSpc>
                <a:spcPct val="108000"/>
              </a:lnSpc>
              <a:spcBef>
                <a:spcPts val="0"/>
              </a:spcBef>
              <a:buNone/>
              <a:defRPr sz="1800" cap="all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95993" y="5686727"/>
            <a:ext cx="5637269" cy="692638"/>
          </a:xfrm>
          <a:solidFill>
            <a:schemeClr val="tx1">
              <a:alpha val="10000"/>
            </a:schemeClr>
          </a:solidFill>
          <a:ln w="38100">
            <a:solidFill>
              <a:schemeClr val="tx2"/>
            </a:solidFill>
          </a:ln>
        </p:spPr>
        <p:txBody>
          <a:bodyPr lIns="274320" anchor="ctr">
            <a:normAutofit/>
          </a:bodyPr>
          <a:lstStyle>
            <a:lvl1pPr marL="0" indent="0" algn="l">
              <a:lnSpc>
                <a:spcPct val="108000"/>
              </a:lnSpc>
              <a:spcBef>
                <a:spcPts val="0"/>
              </a:spcBef>
              <a:buNone/>
              <a:defRPr sz="1800" cap="all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610CAC7-0287-4791-AA90-6C130B8730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544" y="960120"/>
            <a:ext cx="4700016" cy="1325563"/>
          </a:xfrm>
        </p:spPr>
        <p:txBody>
          <a:bodyPr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31152" y="2715768"/>
            <a:ext cx="4114800" cy="1188720"/>
          </a:xfrm>
        </p:spPr>
        <p:txBody>
          <a:bodyPr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31152" y="4663440"/>
            <a:ext cx="4114800" cy="1005840"/>
          </a:xfrm>
        </p:spPr>
        <p:txBody>
          <a:bodyPr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53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9808"/>
            <a:ext cx="10515600" cy="914400"/>
          </a:xfrm>
        </p:spPr>
        <p:txBody>
          <a:bodyPr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ZA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301DA176-9193-4B04-B599-C94E317913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8952" y="3127677"/>
            <a:ext cx="1051560" cy="457200"/>
          </a:xfrm>
        </p:spPr>
        <p:txBody>
          <a:bodyPr anchor="ctr"/>
          <a:lstStyle>
            <a:lvl1pPr marL="0" indent="0" algn="ctr">
              <a:buNone/>
              <a:defRPr sz="1400" b="1" spc="300" baseline="0">
                <a:solidFill>
                  <a:schemeClr val="accent3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D950A6C4-345F-4857-A613-BA3B56096B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275117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DD4ADE2E-411A-4FE3-BE95-DAF1FDCBC55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275117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47FAF332-F615-4C47-95EA-CE17DFEE62A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275117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4AE2424F-E961-4201-91A6-3AAB4B81F2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275117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376057B0-36CD-44FC-A0B9-2DD64FB47DD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8952" y="3928953"/>
            <a:ext cx="1051560" cy="457200"/>
          </a:xfrm>
        </p:spPr>
        <p:txBody>
          <a:bodyPr anchor="ctr"/>
          <a:lstStyle>
            <a:lvl1pPr marL="0" indent="0" algn="ctr">
              <a:buNone/>
              <a:defRPr sz="1400" b="1" spc="300" baseline="0">
                <a:solidFill>
                  <a:schemeClr val="accent3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676D61D8-553D-48A5-A736-7775F27B69B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275117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82028ADE-A26E-4E87-85C6-87A161CB82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275117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D49729D5-3821-43F6-A1C5-5549E5177E0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275117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02C709FA-DC0E-435A-A4A7-A975A8D413B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275117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018BA8DF-331D-4B6E-AF52-AA13732A6B9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275117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DBEB8F26-CF5F-4C8F-94D3-2DACD0914B6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275117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0EC0A380-C705-47E5-960A-C495280B86E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275117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E217E3B9-2273-4A22-A07E-4FEFB35FCC0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275117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FE119361-CC51-4C9D-A4B5-BDEEE01371A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062181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E39AABDA-9976-4AB3-BCBF-77B491015F5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062181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9EFE40FF-B422-4391-9236-D2D2D09F30C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062181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6B6D260C-7D2F-4024-86D5-8338D454EBE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062181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2F9B810E-07ED-4DCA-941C-C388D0D629A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062181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D4447B3-0D22-4C7F-943D-0B587278283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062181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642B6C40-8744-4C84-B1E3-6E43D565F11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062181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A59ADB66-05AF-4A45-9C95-D32C5989A67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062181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0068B2A9-DD05-4E1D-BD33-A2E85A5EC6D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062181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D9CC05E1-548C-4EEE-882C-6E801268902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062181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8E2FCD6E-08B0-49F8-BB46-6509A73C300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062181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8D149A50-AE02-4525-9165-71B5B24E27D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062181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24126B4E-6F4A-4E61-B11D-78A183E4945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7" y="1760565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spc="20" baseline="0">
                <a:solidFill>
                  <a:schemeClr val="accent3">
                    <a:lumMod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14A76E8-F520-4630-8BBA-F9B7A0DAAB02}"/>
              </a:ext>
            </a:extLst>
          </p:cNvPr>
          <p:cNvSpPr/>
          <p:nvPr userDrawn="1"/>
        </p:nvSpPr>
        <p:spPr>
          <a:xfrm>
            <a:off x="929640" y="3648582"/>
            <a:ext cx="10332720" cy="228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25000"/>
                </a:schemeClr>
              </a:solidFill>
            </a:endParaRPr>
          </a:p>
        </p:txBody>
      </p:sp>
      <p:sp>
        <p:nvSpPr>
          <p:cNvPr id="64" name="Date Placeholder 4">
            <a:extLst>
              <a:ext uri="{FF2B5EF4-FFF2-40B4-BE49-F238E27FC236}">
                <a16:creationId xmlns:a16="http://schemas.microsoft.com/office/drawing/2014/main" id="{49043823-D35F-46B1-919E-197C35555610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457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294209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1B08CCD3-BAD4-467E-B843-1BD3FC1D83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960120"/>
            <a:ext cx="5029200" cy="914400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E5D546-07C2-4A4B-85D2-F23B489AB4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935224"/>
            <a:ext cx="2130552" cy="95097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D981D89-A62B-4844-B43A-DFEEC6CACD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306824"/>
            <a:ext cx="2130552" cy="95097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71D86D6-F37C-4280-9551-DFF729C85B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64408" y="2935224"/>
            <a:ext cx="2221992" cy="95097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B88B61E-B44C-46EB-B875-1F55B02E89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64408" y="4334256"/>
            <a:ext cx="2221992" cy="950976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17731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for Busi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photo of marble ">
            <a:extLst>
              <a:ext uri="{FF2B5EF4-FFF2-40B4-BE49-F238E27FC236}">
                <a16:creationId xmlns:a16="http://schemas.microsoft.com/office/drawing/2014/main" id="{5886E31A-DA35-4E25-9FA3-92E90FBF3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0056CF5-B0DF-4053-8A82-BBBE7FF686BE}"/>
              </a:ext>
            </a:extLst>
          </p:cNvPr>
          <p:cNvSpPr/>
          <p:nvPr userDrawn="1"/>
        </p:nvSpPr>
        <p:spPr>
          <a:xfrm>
            <a:off x="442118" y="457200"/>
            <a:ext cx="11274552" cy="5943600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4B2F5F-448A-4BB9-BF2F-3CCB44D32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01565" y="2471420"/>
            <a:ext cx="4809744" cy="3473216"/>
            <a:chOff x="6355080" y="2494474"/>
            <a:chExt cx="4960620" cy="347321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457872-52AD-4B0D-A773-AA48B3B219D3}"/>
                </a:ext>
              </a:extLst>
            </p:cNvPr>
            <p:cNvGrpSpPr/>
            <p:nvPr/>
          </p:nvGrpSpPr>
          <p:grpSpPr>
            <a:xfrm>
              <a:off x="6355080" y="2494474"/>
              <a:ext cx="4960620" cy="3473216"/>
              <a:chOff x="6355080" y="2180573"/>
              <a:chExt cx="4960620" cy="3473216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D088C3C-893A-4A45-97E6-CF8230EF1D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6521" y="3332425"/>
                <a:ext cx="4959179" cy="7179"/>
              </a:xfrm>
              <a:prstGeom prst="line">
                <a:avLst/>
              </a:prstGeom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118EF61-FF64-44B8-B5AB-D7D0700D7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5080" y="4494758"/>
                <a:ext cx="4956048" cy="0"/>
              </a:xfrm>
              <a:prstGeom prst="line">
                <a:avLst/>
              </a:prstGeom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684B867-CCAD-498D-B6E2-8981BF01EC0F}"/>
                  </a:ext>
                </a:extLst>
              </p:cNvPr>
              <p:cNvSpPr/>
              <p:nvPr/>
            </p:nvSpPr>
            <p:spPr>
              <a:xfrm>
                <a:off x="6356521" y="2180573"/>
                <a:ext cx="4950649" cy="3473216"/>
              </a:xfrm>
              <a:prstGeom prst="rect">
                <a:avLst/>
              </a:prstGeom>
              <a:noFill/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9BD33D-A5B4-469A-9937-DE6D3611C034}"/>
                </a:ext>
              </a:extLst>
            </p:cNvPr>
            <p:cNvCxnSpPr>
              <a:cxnSpLocks/>
            </p:cNvCxnSpPr>
            <p:nvPr/>
          </p:nvCxnSpPr>
          <p:spPr>
            <a:xfrm>
              <a:off x="7838022" y="2494474"/>
              <a:ext cx="0" cy="3473216"/>
            </a:xfrm>
            <a:prstGeom prst="line">
              <a:avLst/>
            </a:prstGeom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3DDCF11-EBBF-48BB-8FF1-3BCC5342FE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7824" y="914400"/>
            <a:ext cx="5212080" cy="50292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08" y="960120"/>
            <a:ext cx="4905292" cy="914400"/>
          </a:xfrm>
        </p:spPr>
        <p:txBody>
          <a:bodyPr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83880" y="2688336"/>
            <a:ext cx="2862072" cy="71323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D1F2BB-3E57-46BA-8BCC-5F9B17C8BD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20256" y="2779776"/>
            <a:ext cx="786384" cy="65598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C13CD1-B240-4AFC-AF08-95A80AEEFEE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83880" y="3849624"/>
            <a:ext cx="2862072" cy="73152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EE266CC-F8CC-4C06-B1E4-3D7E399F8936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183880" y="4992624"/>
            <a:ext cx="2862072" cy="74980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C7B8197-5533-4814-8838-67C657A3B7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7184" y="2788920"/>
            <a:ext cx="731520" cy="73152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A5A7DC7-2FC5-48F8-9345-17A7C96CD2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0256" y="3840480"/>
            <a:ext cx="786384" cy="655984"/>
          </a:xfrm>
        </p:spPr>
        <p:txBody>
          <a:bodyPr anchor="b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AF89EB7C-DC5A-461B-BA21-63D3298931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87184" y="3950208"/>
            <a:ext cx="731520" cy="73152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BF30512-FBFE-40CF-8565-50BAA99A4F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20256" y="4983480"/>
            <a:ext cx="786384" cy="655984"/>
          </a:xfrm>
        </p:spPr>
        <p:txBody>
          <a:bodyPr anchor="b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29E43D0B-1071-466B-B883-92B9D02F09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87184" y="5111496"/>
            <a:ext cx="731520" cy="73152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0BA95E-CDDF-419E-808E-3B59CA01E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09472" y="1943463"/>
            <a:ext cx="3832828" cy="2136"/>
            <a:chOff x="7009472" y="1943463"/>
            <a:chExt cx="3832828" cy="2136"/>
          </a:xfrm>
          <a:solidFill>
            <a:schemeClr val="accent3">
              <a:lumMod val="25000"/>
            </a:schemeClr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7A0655-E45C-49C2-AADC-0829E7E67581}"/>
                </a:ext>
              </a:extLst>
            </p:cNvPr>
            <p:cNvCxnSpPr>
              <a:cxnSpLocks/>
            </p:cNvCxnSpPr>
            <p:nvPr/>
          </p:nvCxnSpPr>
          <p:spPr>
            <a:xfrm>
              <a:off x="7009472" y="1943463"/>
              <a:ext cx="1371600" cy="0"/>
            </a:xfrm>
            <a:prstGeom prst="line">
              <a:avLst/>
            </a:prstGeom>
            <a:grpFill/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013C2C0-9B08-4EDE-B15B-FF5C1BB55327}"/>
                </a:ext>
              </a:extLst>
            </p:cNvPr>
            <p:cNvCxnSpPr>
              <a:cxnSpLocks/>
            </p:cNvCxnSpPr>
            <p:nvPr/>
          </p:nvCxnSpPr>
          <p:spPr>
            <a:xfrm>
              <a:off x="9470700" y="1945599"/>
              <a:ext cx="1371600" cy="0"/>
            </a:xfrm>
            <a:prstGeom prst="line">
              <a:avLst/>
            </a:prstGeom>
            <a:grpFill/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aphic 25" descr="sprig icon">
            <a:extLst>
              <a:ext uri="{FF2B5EF4-FFF2-40B4-BE49-F238E27FC236}">
                <a16:creationId xmlns:a16="http://schemas.microsoft.com/office/drawing/2014/main" id="{19D5E825-EB79-4044-93F6-2C3F84901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691531" flipH="1">
            <a:off x="8536514" y="1719135"/>
            <a:ext cx="808894" cy="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12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to 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FC6AF499-A975-4930-A45C-320ABE4AA9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tx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280160"/>
            <a:ext cx="3191256" cy="914400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1248" y="2624328"/>
            <a:ext cx="3191256" cy="804672"/>
          </a:xfrm>
        </p:spPr>
        <p:txBody>
          <a:bodyPr>
            <a:normAutofit/>
          </a:bodyPr>
          <a:lstStyle>
            <a:lvl1pPr marL="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9AFEBB-77FA-45B8-93D7-F6A638A0196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41248" y="4043553"/>
            <a:ext cx="3191256" cy="804672"/>
          </a:xfrm>
        </p:spPr>
        <p:txBody>
          <a:bodyPr>
            <a:normAutofit/>
          </a:bodyPr>
          <a:lstStyle>
            <a:lvl1pPr marL="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5757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F2033B6-A37A-42D0-8C26-9C7E14CFDE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0" y="1280160"/>
            <a:ext cx="3438144" cy="914400"/>
          </a:xfrm>
        </p:spPr>
        <p:txBody>
          <a:bodyPr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65592" y="2770632"/>
            <a:ext cx="3200400" cy="457200"/>
          </a:xfrm>
        </p:spPr>
        <p:txBody>
          <a:bodyPr>
            <a:noAutofit/>
          </a:bodyPr>
          <a:lstStyle>
            <a:lvl1pPr marL="0" indent="0" algn="ctr">
              <a:lnSpc>
                <a:spcPts val="2100"/>
              </a:lnSpc>
              <a:buNone/>
              <a:defRPr sz="2000" spc="3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lnSpc>
                <a:spcPts val="2100"/>
              </a:lnSpc>
              <a:buFont typeface="Arial" panose="020B0604020202020204" pitchFamily="34" charset="0"/>
              <a:buNone/>
              <a:defRPr sz="1400"/>
            </a:lvl2pPr>
            <a:lvl3pPr marL="914400" indent="0">
              <a:lnSpc>
                <a:spcPts val="2100"/>
              </a:lnSpc>
              <a:buNone/>
              <a:defRPr sz="1400"/>
            </a:lvl3pPr>
            <a:lvl4pPr marL="1371600" indent="0">
              <a:lnSpc>
                <a:spcPts val="2100"/>
              </a:lnSpc>
              <a:buNone/>
              <a:defRPr sz="1400"/>
            </a:lvl4pPr>
            <a:lvl5pPr marL="1828800" indent="0">
              <a:lnSpc>
                <a:spcPts val="21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6C5036E-BEC3-4FC6-A05E-18F7A078B16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403336" y="3922776"/>
            <a:ext cx="2715768" cy="1289304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lnSpc>
                <a:spcPts val="2100"/>
              </a:lnSpc>
              <a:buFont typeface="Arial" panose="020B0604020202020204" pitchFamily="34" charset="0"/>
              <a:buNone/>
              <a:defRPr sz="1400"/>
            </a:lvl2pPr>
            <a:lvl3pPr marL="914400" indent="0">
              <a:lnSpc>
                <a:spcPts val="2100"/>
              </a:lnSpc>
              <a:buNone/>
              <a:defRPr sz="1400"/>
            </a:lvl3pPr>
            <a:lvl4pPr marL="1371600" indent="0">
              <a:lnSpc>
                <a:spcPts val="2100"/>
              </a:lnSpc>
              <a:buNone/>
              <a:defRPr sz="1400"/>
            </a:lvl4pPr>
            <a:lvl5pPr marL="1828800" indent="0">
              <a:lnSpc>
                <a:spcPts val="2100"/>
              </a:lnSpc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76392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2342144"/>
            <a:ext cx="3932237" cy="1600200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859089"/>
            <a:ext cx="6172200" cy="4873625"/>
          </a:xfrm>
        </p:spPr>
        <p:txBody>
          <a:bodyPr/>
          <a:lstStyle>
            <a:lvl1pPr>
              <a:defRPr sz="3200"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 sz="280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200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2000">
                <a:solidFill>
                  <a:schemeClr val="accent3">
                    <a:lumMod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16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41CBEE4-3FAE-4685-BA5D-89EE53B32D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-76200"/>
            <a:ext cx="12188952" cy="6858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251" y="685800"/>
            <a:ext cx="3959352" cy="5486400"/>
          </a:xfrm>
          <a:solidFill>
            <a:schemeClr val="tx2">
              <a:lumMod val="20000"/>
              <a:lumOff val="80000"/>
              <a:alpha val="90000"/>
            </a:schemeClr>
          </a:solidFill>
          <a:ln w="38100" cmpd="sng">
            <a:solidFill>
              <a:schemeClr val="accent5">
                <a:lumMod val="50000"/>
              </a:schemeClr>
            </a:solidFill>
          </a:ln>
        </p:spPr>
        <p:txBody>
          <a:bodyPr lIns="274320" tIns="457200" rIns="274320" anchor="t">
            <a:noAutofit/>
          </a:bodyPr>
          <a:lstStyle>
            <a:lvl1pPr algn="ctr">
              <a:defRPr spc="100" baseline="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67D98D-D4C9-49C3-B1D7-0D6F2D3371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551" y="800100"/>
            <a:ext cx="3730752" cy="5257800"/>
          </a:xfrm>
          <a:ln w="12700">
            <a:solidFill>
              <a:schemeClr val="tx2"/>
            </a:solidFill>
          </a:ln>
        </p:spPr>
        <p:txBody>
          <a:bodyPr lIns="274320" tIns="1371600" rIns="274320">
            <a:noAutofit/>
          </a:bodyPr>
          <a:lstStyle>
            <a:lvl1pPr marL="0" indent="0" algn="ctr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itle 1" hidden="1">
            <a:extLst>
              <a:ext uri="{FF2B5EF4-FFF2-40B4-BE49-F238E27FC236}">
                <a16:creationId xmlns:a16="http://schemas.microsoft.com/office/drawing/2014/main" id="{3F2612BA-64D8-41EC-9F7A-0615FD68EDCA}"/>
              </a:ext>
            </a:extLst>
          </p:cNvPr>
          <p:cNvSpPr txBox="1">
            <a:spLocks/>
          </p:cNvSpPr>
          <p:nvPr userDrawn="1"/>
        </p:nvSpPr>
        <p:spPr>
          <a:xfrm>
            <a:off x="1005398" y="960120"/>
            <a:ext cx="2971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40" baseline="0">
                <a:solidFill>
                  <a:schemeClr val="accent3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pc="100" dirty="0">
                <a:latin typeface="Elephant Pro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2677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hoto of marble&#10;">
            <a:extLst>
              <a:ext uri="{FF2B5EF4-FFF2-40B4-BE49-F238E27FC236}">
                <a16:creationId xmlns:a16="http://schemas.microsoft.com/office/drawing/2014/main" id="{CEFBE0D1-09DC-41AA-9A18-E5E07B941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1859217-510A-4C29-85EE-456A26AAC78C}"/>
              </a:ext>
            </a:extLst>
          </p:cNvPr>
          <p:cNvSpPr/>
          <p:nvPr userDrawn="1"/>
        </p:nvSpPr>
        <p:spPr>
          <a:xfrm>
            <a:off x="466163" y="457200"/>
            <a:ext cx="11274552" cy="5943600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120"/>
            <a:ext cx="4645152" cy="914400"/>
          </a:xfrm>
        </p:spPr>
        <p:txBody>
          <a:bodyPr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120" y="3962399"/>
            <a:ext cx="4617720" cy="2103120"/>
          </a:xfrm>
        </p:spPr>
        <p:txBody>
          <a:bodyPr>
            <a:normAutofit/>
          </a:bodyPr>
          <a:lstStyle>
            <a:lvl1pPr marL="0" indent="0" algn="ctr">
              <a:lnSpc>
                <a:spcPts val="2100"/>
              </a:lnSpc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3DDCF11-EBBF-48BB-8FF1-3BCC5342FE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6571" y="777240"/>
            <a:ext cx="5029200" cy="530352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D1F2BB-3E57-46BA-8BCC-5F9B17C8BD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0120" y="3172968"/>
            <a:ext cx="4617720" cy="457200"/>
          </a:xfrm>
        </p:spPr>
        <p:txBody>
          <a:bodyPr>
            <a:noAutofit/>
          </a:bodyPr>
          <a:lstStyle>
            <a:lvl1pPr marL="0" indent="0" algn="ctr">
              <a:buNone/>
              <a:defRPr sz="2000" b="0" spc="300">
                <a:solidFill>
                  <a:schemeClr val="accent3">
                    <a:lumMod val="25000"/>
                  </a:schemeClr>
                </a:solidFill>
                <a:latin typeface="+mn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pic>
        <p:nvPicPr>
          <p:cNvPr id="14" name="Graphic 13" descr="sprig icon&#10;">
            <a:extLst>
              <a:ext uri="{FF2B5EF4-FFF2-40B4-BE49-F238E27FC236}">
                <a16:creationId xmlns:a16="http://schemas.microsoft.com/office/drawing/2014/main" id="{8203CE7C-A0C4-4B19-BD99-5B8977E694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65924">
            <a:off x="2641877" y="2157078"/>
            <a:ext cx="1280160" cy="66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4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F4FF3C43-7D8E-4810-A3BC-9AE3209111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60120"/>
            <a:ext cx="4114800" cy="914400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3136392"/>
            <a:ext cx="3657600" cy="1627632"/>
          </a:xfrm>
        </p:spPr>
        <p:txBody>
          <a:bodyPr>
            <a:normAutofit/>
          </a:bodyPr>
          <a:lstStyle>
            <a:lvl1pPr marL="0" indent="0" algn="ctr">
              <a:lnSpc>
                <a:spcPts val="2100"/>
              </a:lnSpc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image of marble texture">
            <a:extLst>
              <a:ext uri="{FF2B5EF4-FFF2-40B4-BE49-F238E27FC236}">
                <a16:creationId xmlns:a16="http://schemas.microsoft.com/office/drawing/2014/main" id="{DE4FCA92-4B09-4386-A95D-2823C777C5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0056CF5-B0DF-4053-8A82-BBBE7FF686BE}"/>
              </a:ext>
            </a:extLst>
          </p:cNvPr>
          <p:cNvSpPr/>
          <p:nvPr userDrawn="1"/>
        </p:nvSpPr>
        <p:spPr>
          <a:xfrm>
            <a:off x="442118" y="457200"/>
            <a:ext cx="11274552" cy="5943600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4B2F5F-448A-4BB9-BF2F-3CCB44D32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01565" y="2471420"/>
            <a:ext cx="4809744" cy="3473216"/>
            <a:chOff x="6355080" y="2494474"/>
            <a:chExt cx="4960620" cy="347321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457872-52AD-4B0D-A773-AA48B3B219D3}"/>
                </a:ext>
              </a:extLst>
            </p:cNvPr>
            <p:cNvGrpSpPr/>
            <p:nvPr/>
          </p:nvGrpSpPr>
          <p:grpSpPr>
            <a:xfrm>
              <a:off x="6355080" y="2494474"/>
              <a:ext cx="4960620" cy="3473216"/>
              <a:chOff x="6355080" y="2180573"/>
              <a:chExt cx="4960620" cy="3473216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BD088C3C-893A-4A45-97E6-CF8230EF1D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6521" y="3332425"/>
                <a:ext cx="4959179" cy="7179"/>
              </a:xfrm>
              <a:prstGeom prst="line">
                <a:avLst/>
              </a:prstGeom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118EF61-FF64-44B8-B5AB-D7D0700D7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5080" y="4494758"/>
                <a:ext cx="4956048" cy="0"/>
              </a:xfrm>
              <a:prstGeom prst="line">
                <a:avLst/>
              </a:prstGeom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684B867-CCAD-498D-B6E2-8981BF01EC0F}"/>
                  </a:ext>
                </a:extLst>
              </p:cNvPr>
              <p:cNvSpPr/>
              <p:nvPr/>
            </p:nvSpPr>
            <p:spPr>
              <a:xfrm>
                <a:off x="6356521" y="2180573"/>
                <a:ext cx="4950649" cy="3473216"/>
              </a:xfrm>
              <a:prstGeom prst="rect">
                <a:avLst/>
              </a:prstGeom>
              <a:noFill/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99BD33D-A5B4-469A-9937-DE6D3611C034}"/>
                </a:ext>
              </a:extLst>
            </p:cNvPr>
            <p:cNvCxnSpPr>
              <a:cxnSpLocks/>
            </p:cNvCxnSpPr>
            <p:nvPr/>
          </p:nvCxnSpPr>
          <p:spPr>
            <a:xfrm>
              <a:off x="7838022" y="2494474"/>
              <a:ext cx="0" cy="3473216"/>
            </a:xfrm>
            <a:prstGeom prst="line">
              <a:avLst/>
            </a:prstGeom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3DDCF11-EBBF-48BB-8FF1-3BCC5342FE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7824" y="914400"/>
            <a:ext cx="5212080" cy="5029200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08" y="960120"/>
            <a:ext cx="4905292" cy="914400"/>
          </a:xfrm>
        </p:spPr>
        <p:txBody>
          <a:bodyPr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83880" y="2688336"/>
            <a:ext cx="2862072" cy="71323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D1F2BB-3E57-46BA-8BCC-5F9B17C8BD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20256" y="2779776"/>
            <a:ext cx="786384" cy="65598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8C13CD1-B240-4AFC-AF08-95A80AEEFEE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83880" y="3849624"/>
            <a:ext cx="2862072" cy="73152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EE266CC-F8CC-4C06-B1E4-3D7E399F8936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183880" y="4992624"/>
            <a:ext cx="2862072" cy="749808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C7B8197-5533-4814-8838-67C657A3B7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7184" y="2788920"/>
            <a:ext cx="731520" cy="73152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A5A7DC7-2FC5-48F8-9345-17A7C96CD2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0256" y="3840480"/>
            <a:ext cx="786384" cy="655984"/>
          </a:xfrm>
        </p:spPr>
        <p:txBody>
          <a:bodyPr anchor="b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AF89EB7C-DC5A-461B-BA21-63D3298931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87184" y="3950208"/>
            <a:ext cx="731520" cy="73152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BF30512-FBFE-40CF-8565-50BAA99A4F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20256" y="4983480"/>
            <a:ext cx="786384" cy="655984"/>
          </a:xfrm>
        </p:spPr>
        <p:txBody>
          <a:bodyPr anchor="b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No.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29E43D0B-1071-466B-B883-92B9D02F09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87184" y="5111496"/>
            <a:ext cx="731520" cy="73152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50BA95E-CDDF-419E-808E-3B59CA01E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09472" y="1943463"/>
            <a:ext cx="3832828" cy="2136"/>
            <a:chOff x="7009472" y="1943463"/>
            <a:chExt cx="3832828" cy="2136"/>
          </a:xfrm>
          <a:solidFill>
            <a:schemeClr val="accent3">
              <a:lumMod val="25000"/>
            </a:schemeClr>
          </a:solidFill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67A0655-E45C-49C2-AADC-0829E7E67581}"/>
                </a:ext>
              </a:extLst>
            </p:cNvPr>
            <p:cNvCxnSpPr>
              <a:cxnSpLocks/>
            </p:cNvCxnSpPr>
            <p:nvPr/>
          </p:nvCxnSpPr>
          <p:spPr>
            <a:xfrm>
              <a:off x="7009472" y="1943463"/>
              <a:ext cx="1371600" cy="0"/>
            </a:xfrm>
            <a:prstGeom prst="line">
              <a:avLst/>
            </a:prstGeom>
            <a:grpFill/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013C2C0-9B08-4EDE-B15B-FF5C1BB55327}"/>
                </a:ext>
              </a:extLst>
            </p:cNvPr>
            <p:cNvCxnSpPr>
              <a:cxnSpLocks/>
            </p:cNvCxnSpPr>
            <p:nvPr/>
          </p:nvCxnSpPr>
          <p:spPr>
            <a:xfrm>
              <a:off x="9470700" y="1945599"/>
              <a:ext cx="1371600" cy="0"/>
            </a:xfrm>
            <a:prstGeom prst="line">
              <a:avLst/>
            </a:prstGeom>
            <a:grpFill/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Graphic 25" descr="sprig icon">
            <a:extLst>
              <a:ext uri="{FF2B5EF4-FFF2-40B4-BE49-F238E27FC236}">
                <a16:creationId xmlns:a16="http://schemas.microsoft.com/office/drawing/2014/main" id="{19D5E825-EB79-4044-93F6-2C3F84901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691531" flipH="1">
            <a:off x="8536514" y="1719135"/>
            <a:ext cx="808894" cy="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5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E52EF6E-0B58-484F-94A5-9BAA116171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029200"/>
          </a:xfrm>
          <a:ln w="38100">
            <a:solidFill>
              <a:schemeClr val="tx2"/>
            </a:solidFill>
          </a:ln>
        </p:spPr>
        <p:txBody>
          <a:bodyPr lIns="914400" rIns="914400" anchor="ctr">
            <a:noAutofit/>
          </a:bodyPr>
          <a:lstStyle>
            <a:lvl1pPr algn="ctr">
              <a:defRPr sz="3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589463"/>
            <a:ext cx="10058400" cy="58521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08" y="6488702"/>
            <a:ext cx="2743200" cy="182880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9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ypo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EEE5B85B-2CE4-49C6-A626-897037552E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248" y="1280160"/>
            <a:ext cx="3657600" cy="914400"/>
          </a:xfrm>
        </p:spPr>
        <p:txBody>
          <a:bodyPr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0248" y="2642616"/>
            <a:ext cx="3657600" cy="1078992"/>
          </a:xfrm>
        </p:spPr>
        <p:txBody>
          <a:bodyPr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70248" y="4315968"/>
            <a:ext cx="3657600" cy="822960"/>
          </a:xfrm>
        </p:spPr>
        <p:txBody>
          <a:bodyPr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82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cent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52" y="749808"/>
            <a:ext cx="11283696" cy="914400"/>
          </a:xfrm>
        </p:spPr>
        <p:txBody>
          <a:bodyPr anchor="ctr"/>
          <a:lstStyle>
            <a:lvl1pPr algn="ctr"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300" y="2317750"/>
            <a:ext cx="2377440" cy="35401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79AF1F-7242-4F30-8C34-3161A601D6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43975" y="2317749"/>
            <a:ext cx="2377440" cy="35401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1CEFA7-BDAC-4AF4-9581-D5F23678BD4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254750" y="2317748"/>
            <a:ext cx="2377440" cy="35401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3BA914A-7D10-4F7D-B226-5324D5329F71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3565525" y="2317748"/>
            <a:ext cx="2377440" cy="3540125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A111B60-CB4D-4836-B3B0-99E3A740B087}"/>
              </a:ext>
            </a:extLst>
          </p:cNvPr>
          <p:cNvCxnSpPr>
            <a:cxnSpLocks/>
          </p:cNvCxnSpPr>
          <p:nvPr userDrawn="1"/>
        </p:nvCxnSpPr>
        <p:spPr>
          <a:xfrm>
            <a:off x="6781800" y="1992404"/>
            <a:ext cx="29337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077C5C-B350-49D7-9F72-CC7402D7F3AF}"/>
              </a:ext>
            </a:extLst>
          </p:cNvPr>
          <p:cNvCxnSpPr>
            <a:cxnSpLocks/>
          </p:cNvCxnSpPr>
          <p:nvPr userDrawn="1"/>
        </p:nvCxnSpPr>
        <p:spPr>
          <a:xfrm>
            <a:off x="2479675" y="1992404"/>
            <a:ext cx="30067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sprig icon">
            <a:extLst>
              <a:ext uri="{FF2B5EF4-FFF2-40B4-BE49-F238E27FC236}">
                <a16:creationId xmlns:a16="http://schemas.microsoft.com/office/drawing/2014/main" id="{3455B0EC-C4D6-4967-AA15-F5B97879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91531" flipH="1">
            <a:off x="5678556" y="1759981"/>
            <a:ext cx="914400" cy="4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king great product">
    <p:bg>
      <p:bgPr>
        <a:solidFill>
          <a:schemeClr val="accent3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3DD5414-F5B4-4934-A635-6276FB3ED9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9514" y="958515"/>
            <a:ext cx="4398264" cy="914400"/>
          </a:xfrm>
        </p:spPr>
        <p:txBody>
          <a:bodyPr>
            <a:normAutofit/>
          </a:bodyPr>
          <a:lstStyle>
            <a:lvl1pPr algn="ctr">
              <a:defRPr sz="2900" spc="100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04888" y="2816352"/>
            <a:ext cx="3749040" cy="640080"/>
          </a:xfrm>
        </p:spPr>
        <p:txBody>
          <a:bodyPr>
            <a:noAutofit/>
          </a:bodyPr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0BB0A7E-D7A2-4EFF-A134-B2AD0D06FDC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104888" y="3922776"/>
            <a:ext cx="3749040" cy="640080"/>
          </a:xfrm>
        </p:spPr>
        <p:txBody>
          <a:bodyPr>
            <a:noAutofit/>
          </a:bodyPr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C900BA0-1BE3-4C3A-95B2-0DFEE734031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104888" y="5084064"/>
            <a:ext cx="3749040" cy="640080"/>
          </a:xfrm>
        </p:spPr>
        <p:txBody>
          <a:bodyPr>
            <a:noAutofit/>
          </a:bodyPr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783C95-300F-479E-8A8E-9F6BE3C723D9}"/>
              </a:ext>
            </a:extLst>
          </p:cNvPr>
          <p:cNvCxnSpPr>
            <a:cxnSpLocks/>
          </p:cNvCxnSpPr>
          <p:nvPr userDrawn="1"/>
        </p:nvCxnSpPr>
        <p:spPr>
          <a:xfrm>
            <a:off x="7231888" y="2340201"/>
            <a:ext cx="1140587" cy="0"/>
          </a:xfrm>
          <a:prstGeom prst="lin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09354D-0D6D-4528-8858-7768965572A6}"/>
              </a:ext>
            </a:extLst>
          </p:cNvPr>
          <p:cNvCxnSpPr>
            <a:cxnSpLocks/>
          </p:cNvCxnSpPr>
          <p:nvPr userDrawn="1"/>
        </p:nvCxnSpPr>
        <p:spPr>
          <a:xfrm>
            <a:off x="9563100" y="2349065"/>
            <a:ext cx="1181232" cy="0"/>
          </a:xfrm>
          <a:prstGeom prst="lin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1117FA-5C64-4802-BBCD-D39A5647932B}"/>
              </a:ext>
            </a:extLst>
          </p:cNvPr>
          <p:cNvCxnSpPr>
            <a:cxnSpLocks/>
          </p:cNvCxnSpPr>
          <p:nvPr userDrawn="1"/>
        </p:nvCxnSpPr>
        <p:spPr>
          <a:xfrm>
            <a:off x="8740521" y="3688966"/>
            <a:ext cx="457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4F332D5-721A-4CD6-9D74-70D7D0201874}"/>
              </a:ext>
            </a:extLst>
          </p:cNvPr>
          <p:cNvCxnSpPr>
            <a:cxnSpLocks/>
          </p:cNvCxnSpPr>
          <p:nvPr userDrawn="1"/>
        </p:nvCxnSpPr>
        <p:spPr>
          <a:xfrm>
            <a:off x="8740521" y="4789102"/>
            <a:ext cx="457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1C4C1E95-18BD-4ADE-AC3B-864D92FB8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91531" flipH="1">
            <a:off x="8578136" y="2151786"/>
            <a:ext cx="808894" cy="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70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  <p15:guide id="2" pos="410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88702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 spc="3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702"/>
            <a:ext cx="4114800" cy="18288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 spc="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CONFERENCE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7696" y="6488702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51" r:id="rId4"/>
    <p:sldLayoutId id="2147483677" r:id="rId5"/>
    <p:sldLayoutId id="2147483667" r:id="rId6"/>
    <p:sldLayoutId id="2147483668" r:id="rId7"/>
    <p:sldLayoutId id="2147483656" r:id="rId8"/>
    <p:sldLayoutId id="2147483671" r:id="rId9"/>
    <p:sldLayoutId id="2147483674" r:id="rId10"/>
    <p:sldLayoutId id="2147483678" r:id="rId11"/>
    <p:sldLayoutId id="2147483675" r:id="rId12"/>
    <p:sldLayoutId id="2147483682" r:id="rId13"/>
    <p:sldLayoutId id="2147483666" r:id="rId14"/>
    <p:sldLayoutId id="2147483676" r:id="rId15"/>
    <p:sldLayoutId id="2147483650" r:id="rId16"/>
    <p:sldLayoutId id="2147483670" r:id="rId17"/>
    <p:sldLayoutId id="2147483653" r:id="rId18"/>
    <p:sldLayoutId id="2147483652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40" baseline="0">
          <a:solidFill>
            <a:schemeClr val="accent3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2" userDrawn="1">
          <p15:clr>
            <a:srgbClr val="FBAE40"/>
          </p15:clr>
        </p15:guide>
        <p15:guide id="4" pos="7128" userDrawn="1">
          <p15:clr>
            <a:srgbClr val="FBAE40"/>
          </p15:clr>
        </p15:guide>
        <p15:guide id="5" pos="288" userDrawn="1">
          <p15:clr>
            <a:srgbClr val="F26B43"/>
          </p15:clr>
        </p15:guide>
        <p15:guide id="6" pos="73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university.agencyva.com/carriers/" TargetMode="External"/><Relationship Id="rId7" Type="http://schemas.openxmlformats.org/officeDocument/2006/relationships/hyperlink" Target="https://www.travelers.com/car-insurance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allstate.com/auto-insurance" TargetMode="External"/><Relationship Id="rId5" Type="http://schemas.openxmlformats.org/officeDocument/2006/relationships/hyperlink" Target="https://www.progressive.com/auto/" TargetMode="External"/><Relationship Id="rId4" Type="http://schemas.openxmlformats.org/officeDocument/2006/relationships/hyperlink" Target="https://multiproduct.nationwide.com/multi-quote/getting-started?TFN=18888695727" TargetMode="External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VaEgT0hVuS0?feature=oembed" TargetMode="External"/><Relationship Id="rId5" Type="http://schemas.openxmlformats.org/officeDocument/2006/relationships/image" Target="../media/image25.jpe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university.agencyva.com/ams/" TargetMode="External"/><Relationship Id="rId3" Type="http://schemas.openxmlformats.org/officeDocument/2006/relationships/hyperlink" Target="https://university.agencyva.com/courses/nowcerts/" TargetMode="External"/><Relationship Id="rId7" Type="http://schemas.openxmlformats.org/officeDocument/2006/relationships/image" Target="../media/image12.jpeg"/><Relationship Id="rId2" Type="http://schemas.openxmlformats.org/officeDocument/2006/relationships/hyperlink" Target="https://university.agencyva.com/courses/ezlynx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university.agencyva.com/courses/agency-zoom/" TargetMode="External"/><Relationship Id="rId5" Type="http://schemas.openxmlformats.org/officeDocument/2006/relationships/hyperlink" Target="https://university.agencyva.com/courses/hawksoft/" TargetMode="External"/><Relationship Id="rId4" Type="http://schemas.openxmlformats.org/officeDocument/2006/relationships/hyperlink" Target="https://university.agencyva.com/courses/qq-catalys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tango.us/app/workflow/Endorsements-Going-Into-the-Carrier-Site-11c5bea92d1645c2986431a9807b7625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ersity.agencyva.com/quoting-raters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university.agencyva.com/am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iversity.agencyva.com/quoting-raters/" TargetMode="External"/><Relationship Id="rId7" Type="http://schemas.openxmlformats.org/officeDocument/2006/relationships/image" Target="../media/image21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hyperlink" Target="https://university.agencyva.com/courses/ezlynx/" TargetMode="External"/><Relationship Id="rId4" Type="http://schemas.openxmlformats.org/officeDocument/2006/relationships/hyperlink" Target="https://university.agencyva.com/courses/applied-rater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Placeholder 74" descr="photo of leather briefcase on some paper">
            <a:extLst>
              <a:ext uri="{FF2B5EF4-FFF2-40B4-BE49-F238E27FC236}">
                <a16:creationId xmlns:a16="http://schemas.microsoft.com/office/drawing/2014/main" id="{81B90C65-1DA4-4E3B-93DD-50C02E8697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46" name="Title 45">
            <a:extLst>
              <a:ext uri="{FF2B5EF4-FFF2-40B4-BE49-F238E27FC236}">
                <a16:creationId xmlns:a16="http://schemas.microsoft.com/office/drawing/2014/main" id="{70F6BB83-FE06-42C6-8C19-9F085DD9A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4524231"/>
            <a:ext cx="11274552" cy="1162499"/>
          </a:xfrm>
        </p:spPr>
        <p:txBody>
          <a:bodyPr>
            <a:normAutofit/>
          </a:bodyPr>
          <a:lstStyle/>
          <a:p>
            <a:r>
              <a:rPr lang="en-US" dirty="0"/>
              <a:t>Quotes &amp; Endorsements Team</a:t>
            </a:r>
          </a:p>
        </p:txBody>
      </p:sp>
      <p:sp>
        <p:nvSpPr>
          <p:cNvPr id="100" name="Text Placeholder 99">
            <a:extLst>
              <a:ext uri="{FF2B5EF4-FFF2-40B4-BE49-F238E27FC236}">
                <a16:creationId xmlns:a16="http://schemas.microsoft.com/office/drawing/2014/main" id="{3A6E016E-983A-46B3-9B7A-F909E2EE3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r"/>
            <a:r>
              <a:rPr lang="en-US" sz="1000" dirty="0"/>
              <a:t>Trainer – Robin Carr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photo of leather briefcase">
            <a:extLst>
              <a:ext uri="{FF2B5EF4-FFF2-40B4-BE49-F238E27FC236}">
                <a16:creationId xmlns:a16="http://schemas.microsoft.com/office/drawing/2014/main" id="{96CC9331-0B19-4BC1-808E-4E12E6F0ED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FEAECF6-C98E-4E9F-AC86-41F31FFA7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111087" cy="6858000"/>
          </a:xfrm>
          <a:prstGeom prst="rect">
            <a:avLst/>
          </a:prstGeom>
          <a:solidFill>
            <a:schemeClr val="accent1">
              <a:lumMod val="10000"/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960120"/>
            <a:ext cx="5029200" cy="914400"/>
          </a:xfrm>
        </p:spPr>
        <p:txBody>
          <a:bodyPr/>
          <a:lstStyle/>
          <a:p>
            <a:r>
              <a:rPr lang="en-US" dirty="0"/>
              <a:t>Quoting/Bridging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400" y="2935224"/>
            <a:ext cx="2130552" cy="950976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dirty="0"/>
              <a:t>VA University has </a:t>
            </a:r>
            <a:r>
              <a:rPr lang="en-US" dirty="0">
                <a:hlinkClick r:id="rId3"/>
              </a:rPr>
              <a:t>CARRIERS</a:t>
            </a:r>
            <a:r>
              <a:rPr lang="en-US" dirty="0"/>
              <a:t> training </a:t>
            </a:r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C54DCCBF-1C44-43A6-91DD-00BFFBC178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64408" y="2935224"/>
            <a:ext cx="2221992" cy="950976"/>
          </a:xfrm>
        </p:spPr>
        <p:txBody>
          <a:bodyPr/>
          <a:lstStyle/>
          <a:p>
            <a:r>
              <a:rPr lang="en-US" dirty="0"/>
              <a:t>Utilize the </a:t>
            </a:r>
            <a:r>
              <a:rPr lang="en-US" dirty="0">
                <a:hlinkClick r:id="rId3"/>
              </a:rPr>
              <a:t>CARRIERS</a:t>
            </a:r>
            <a:r>
              <a:rPr lang="en-US" dirty="0"/>
              <a:t> training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AD20D8C2-D8FA-4819-B856-88183B0730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306824"/>
            <a:ext cx="2130552" cy="950976"/>
          </a:xfrm>
        </p:spPr>
        <p:txBody>
          <a:bodyPr/>
          <a:lstStyle/>
          <a:p>
            <a:r>
              <a:rPr lang="en-US" dirty="0"/>
              <a:t>Practice Quoting</a:t>
            </a:r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id="{A48B083C-06F9-423E-AE8B-C00042CE27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64408" y="4376787"/>
            <a:ext cx="2221992" cy="1147171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4"/>
              </a:rPr>
              <a:t>Nationwide</a:t>
            </a:r>
            <a:endParaRPr lang="en-US" dirty="0"/>
          </a:p>
          <a:p>
            <a:r>
              <a:rPr lang="en-US" dirty="0">
                <a:hlinkClick r:id="rId5"/>
              </a:rPr>
              <a:t>Progressive</a:t>
            </a:r>
            <a:endParaRPr lang="en-US" dirty="0"/>
          </a:p>
          <a:p>
            <a:r>
              <a:rPr lang="en-US" dirty="0">
                <a:hlinkClick r:id="rId6"/>
              </a:rPr>
              <a:t>Allstate</a:t>
            </a:r>
            <a:endParaRPr lang="en-US" dirty="0"/>
          </a:p>
          <a:p>
            <a:r>
              <a:rPr lang="en-US" dirty="0">
                <a:hlinkClick r:id="rId7"/>
              </a:rPr>
              <a:t>Travelers</a:t>
            </a:r>
            <a:endParaRPr lang="en-US" dirty="0"/>
          </a:p>
          <a:p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CD7C281-38DA-497A-8242-B02F83EE8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2635178"/>
            <a:ext cx="457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A2D3AD6-4EE7-401F-8A37-36038A7E0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24" y="457200"/>
            <a:ext cx="11274552" cy="59436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12A525-BFBE-444F-8D3B-DC08F2796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691531" flipH="1">
            <a:off x="2793669" y="1863344"/>
            <a:ext cx="914400" cy="40610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2DE311-F230-4A2E-A071-710754195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2710073"/>
            <a:ext cx="4572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C231912-509A-4BDF-A21D-A43CB1A8D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5495925"/>
            <a:ext cx="4572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5824BC4-4346-41A2-AB3F-CA0566C55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4095750"/>
            <a:ext cx="457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7AD3E71-CF01-44AE-A9AE-337B60884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56322" y="2700696"/>
            <a:ext cx="0" cy="27889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3E6EF2-CD8E-43EF-969A-FCF7D47F3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5578592"/>
            <a:ext cx="457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6067CDAD-0487-4D8C-ABD3-C477AC2C4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886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Placeholder 5" descr="photo of a woman overlooking cityscape&#10;">
            <a:extLst>
              <a:ext uri="{FF2B5EF4-FFF2-40B4-BE49-F238E27FC236}">
                <a16:creationId xmlns:a16="http://schemas.microsoft.com/office/drawing/2014/main" id="{0E796BFC-E0D9-4C48-AD40-7B9A0F10E3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25269F1-0A32-4BF7-9305-6803D919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0998" y="388080"/>
            <a:ext cx="10880840" cy="728853"/>
          </a:xfrm>
          <a:prstGeom prst="rect">
            <a:avLst/>
          </a:prstGeom>
          <a:solidFill>
            <a:schemeClr val="accent1">
              <a:lumMod val="10000"/>
              <a:alpha val="7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A1A783-363D-4063-959E-81A50B59B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67" y="348263"/>
            <a:ext cx="10382492" cy="598035"/>
          </a:xfrm>
        </p:spPr>
        <p:txBody>
          <a:bodyPr>
            <a:normAutofit/>
          </a:bodyPr>
          <a:lstStyle/>
          <a:p>
            <a:r>
              <a:rPr lang="en-US" dirty="0"/>
              <a:t>GIVE IT YOUR BEST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C893B-EBF0-409E-842E-417E0DC37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437" y="761105"/>
            <a:ext cx="10667114" cy="4670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You can do anything you set your mind to!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47C1799-A073-4288-8AE4-40B98512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2" name="Online Media 11" title="Motivational Coach Teaches How to Overcome Our Limits!">
            <a:hlinkClick r:id="" action="ppaction://media"/>
            <a:extLst>
              <a:ext uri="{FF2B5EF4-FFF2-40B4-BE49-F238E27FC236}">
                <a16:creationId xmlns:a16="http://schemas.microsoft.com/office/drawing/2014/main" id="{0B32700D-9E5E-F068-ED14-D14C43791C9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20999" y="1318954"/>
            <a:ext cx="6241606" cy="384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5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9" descr="Photo of team group high five&#10;">
            <a:extLst>
              <a:ext uri="{FF2B5EF4-FFF2-40B4-BE49-F238E27FC236}">
                <a16:creationId xmlns:a16="http://schemas.microsoft.com/office/drawing/2014/main" id="{AA58AABE-CEFF-48E5-AC11-9A99DA35553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4B8C71D-9583-48CB-A10F-1E6391AF2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82024" y="601326"/>
            <a:ext cx="3959352" cy="5486400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  <a:ln w="381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CBB973-B428-41C0-9D92-71BB38810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96324" y="715626"/>
            <a:ext cx="3730752" cy="5257800"/>
          </a:xfrm>
          <a:prstGeom prst="rect">
            <a:avLst/>
          </a:prstGeom>
          <a:noFill/>
          <a:ln w="127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280160"/>
            <a:ext cx="3438144" cy="9144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8B9DC8-A928-4BA0-872D-E2A209F30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18700" y="2334042"/>
            <a:ext cx="2286000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5592" y="2770632"/>
            <a:ext cx="3200400" cy="457200"/>
          </a:xfrm>
        </p:spPr>
        <p:txBody>
          <a:bodyPr>
            <a:normAutofit/>
          </a:bodyPr>
          <a:lstStyle/>
          <a:p>
            <a:r>
              <a:rPr lang="en-US" dirty="0"/>
              <a:t>ROBIN CARR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3AD9EC-FB39-4CB3-AB09-9CF0FF3975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33100" y="3518020"/>
            <a:ext cx="457200" cy="0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685072D4-7F5E-47C0-A8C5-488CD2822AB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403336" y="3922776"/>
            <a:ext cx="2715768" cy="128930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robincarr@agencyva.com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E818E-5D5D-4925-A78F-3B769109C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18700" y="5471082"/>
            <a:ext cx="2286000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0B4791E-4782-494D-96B1-BB01A5D6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Photo of business man writing in journal&#10;">
            <a:extLst>
              <a:ext uri="{FF2B5EF4-FFF2-40B4-BE49-F238E27FC236}">
                <a16:creationId xmlns:a16="http://schemas.microsoft.com/office/drawing/2014/main" id="{548A53BA-7AEE-4BAB-A2AA-9234417FE0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-76200"/>
            <a:ext cx="12188952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98C48D-8FE7-491A-A6C7-72647C2A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51" y="685800"/>
            <a:ext cx="3959352" cy="5486400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788973B-466C-4C76-B228-D9501EE7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4B5CAEFB-3ACA-4146-81A1-3AF907AAED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551" y="800100"/>
            <a:ext cx="3730752" cy="5257800"/>
          </a:xfrm>
        </p:spPr>
        <p:txBody>
          <a:bodyPr>
            <a:noAutofit/>
          </a:bodyPr>
          <a:lstStyle/>
          <a:p>
            <a:r>
              <a:rPr lang="en-US" b="1" dirty="0"/>
              <a:t>AMS Systems</a:t>
            </a:r>
          </a:p>
          <a:p>
            <a:r>
              <a:rPr lang="en-US" b="1" dirty="0"/>
              <a:t>Now Certs </a:t>
            </a:r>
            <a:r>
              <a:rPr lang="en-US" dirty="0"/>
              <a:t>– AVA’s AMS System</a:t>
            </a:r>
          </a:p>
          <a:p>
            <a:r>
              <a:rPr lang="en-US" b="1" dirty="0"/>
              <a:t>Endorsements</a:t>
            </a:r>
          </a:p>
          <a:p>
            <a:r>
              <a:rPr lang="en-US" b="1" dirty="0"/>
              <a:t>Quoting</a:t>
            </a:r>
          </a:p>
          <a:p>
            <a:r>
              <a:rPr lang="en-US" b="1" dirty="0"/>
              <a:t>Bridging</a:t>
            </a:r>
          </a:p>
          <a:p>
            <a:r>
              <a:rPr lang="en-US" dirty="0"/>
              <a:t>Other Raters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DA684F-F04D-4BEA-9DE7-266132513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05398" y="1874520"/>
            <a:ext cx="2860705" cy="0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681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120"/>
            <a:ext cx="4645152" cy="914400"/>
          </a:xfrm>
        </p:spPr>
        <p:txBody>
          <a:bodyPr/>
          <a:lstStyle/>
          <a:p>
            <a:r>
              <a:rPr lang="en-US" dirty="0"/>
              <a:t>AMS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FCE27-D56E-4D7D-9A28-3C699A6B6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902688"/>
            <a:ext cx="4617720" cy="31780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/>
              <a:t>Commonly Used AMS Systems </a:t>
            </a:r>
          </a:p>
          <a:p>
            <a:r>
              <a:rPr lang="en-US" dirty="0">
                <a:hlinkClick r:id="rId2"/>
              </a:rPr>
              <a:t>EZLynx</a:t>
            </a:r>
            <a:endParaRPr lang="en-US" dirty="0"/>
          </a:p>
          <a:p>
            <a:r>
              <a:rPr lang="en-US" dirty="0">
                <a:hlinkClick r:id="rId3"/>
              </a:rPr>
              <a:t>Now Certs</a:t>
            </a:r>
            <a:endParaRPr lang="en-US" dirty="0"/>
          </a:p>
          <a:p>
            <a:r>
              <a:rPr lang="en-US" dirty="0">
                <a:hlinkClick r:id="rId4"/>
              </a:rPr>
              <a:t>QQ Catalyst</a:t>
            </a:r>
            <a:endParaRPr lang="en-US" dirty="0"/>
          </a:p>
          <a:p>
            <a:r>
              <a:rPr lang="en-US" dirty="0">
                <a:hlinkClick r:id="rId5"/>
              </a:rPr>
              <a:t>Hawksoft</a:t>
            </a:r>
            <a:endParaRPr lang="en-US" dirty="0"/>
          </a:p>
          <a:p>
            <a:r>
              <a:rPr lang="en-US" dirty="0">
                <a:hlinkClick r:id="rId6"/>
              </a:rPr>
              <a:t>Agency Zoom</a:t>
            </a:r>
            <a:endParaRPr lang="en-US" dirty="0"/>
          </a:p>
          <a:p>
            <a:r>
              <a:rPr lang="en-US" dirty="0"/>
              <a:t>AMS360</a:t>
            </a:r>
          </a:p>
          <a:p>
            <a:r>
              <a:rPr lang="en-US" dirty="0"/>
              <a:t>Salesforce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8E1AC5C9-EB48-467F-A73C-3E2E0A79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0" name="Picture Placeholder 29" descr="team member&#10;">
            <a:extLst>
              <a:ext uri="{FF2B5EF4-FFF2-40B4-BE49-F238E27FC236}">
                <a16:creationId xmlns:a16="http://schemas.microsoft.com/office/drawing/2014/main" id="{D1187FF2-8FC3-4450-A220-12AA331F4B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6571" y="777240"/>
            <a:ext cx="5029200" cy="5303520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32E4DAB-1431-49AD-B20B-F0E932C75C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0120" y="2545641"/>
            <a:ext cx="4617720" cy="457200"/>
          </a:xfrm>
        </p:spPr>
        <p:txBody>
          <a:bodyPr anchor="ctr"/>
          <a:lstStyle/>
          <a:p>
            <a:r>
              <a:rPr lang="en-US" u="sng" dirty="0">
                <a:hlinkClick r:id="rId8"/>
              </a:rPr>
              <a:t>VA University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05209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Placeholder 30" descr="photo of man adjusting a bowtie">
            <a:extLst>
              <a:ext uri="{FF2B5EF4-FFF2-40B4-BE49-F238E27FC236}">
                <a16:creationId xmlns:a16="http://schemas.microsoft.com/office/drawing/2014/main" id="{2DE7EEDD-7A34-4798-BB47-E2ECC8E900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3075AA35-B840-4333-BB28-D51EA90E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43A58A5-9341-4510-9362-41E4208DF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685800"/>
            <a:ext cx="5486400" cy="5486400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  <a:ln w="381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5CF152-7103-4B02-BAD1-A6874B7D8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500" y="800100"/>
            <a:ext cx="5257800" cy="5257800"/>
          </a:xfrm>
          <a:prstGeom prst="rect">
            <a:avLst/>
          </a:prstGeom>
          <a:noFill/>
          <a:ln w="127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D294A10-6915-4D50-9FD0-965DEAC35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17889" y="2667159"/>
            <a:ext cx="1790700" cy="0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B91A4467-D233-4FE7-929D-065BEC3BC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691531" flipH="1">
            <a:off x="2743200" y="1881645"/>
            <a:ext cx="914400" cy="4061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35FE428D-576A-4441-AF4E-595634267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691531" flipH="1">
            <a:off x="2743200" y="5254320"/>
            <a:ext cx="914400" cy="40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60120"/>
            <a:ext cx="4114800" cy="914400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Now Certs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849304"/>
            <a:ext cx="3657600" cy="211996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Agency VA (AVA) uses Now Certs as their AMS Tracking System for AVA Clients/Agencies.</a:t>
            </a:r>
          </a:p>
          <a:p>
            <a:r>
              <a:rPr lang="en-US" b="1" i="1" dirty="0"/>
              <a:t>Remember the same TASK Created in Now Certs needs to be applied to the Clients/Agencies AMS System, along with any attachments or correspondence that goes along with that TASK.</a:t>
            </a:r>
          </a:p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A1909CD-35D4-4769-B414-02C6C4E0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05050" y="4969267"/>
            <a:ext cx="1790700" cy="0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898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08" y="960120"/>
            <a:ext cx="4905292" cy="914400"/>
          </a:xfrm>
        </p:spPr>
        <p:txBody>
          <a:bodyPr/>
          <a:lstStyle/>
          <a:p>
            <a:r>
              <a:rPr lang="en-US" dirty="0"/>
              <a:t>Endorsements</a:t>
            </a:r>
          </a:p>
        </p:txBody>
      </p:sp>
      <p:pic>
        <p:nvPicPr>
          <p:cNvPr id="22" name="Picture Placeholder 21" descr="photo of leather briefcase on some paper">
            <a:extLst>
              <a:ext uri="{FF2B5EF4-FFF2-40B4-BE49-F238E27FC236}">
                <a16:creationId xmlns:a16="http://schemas.microsoft.com/office/drawing/2014/main" id="{9BB8380F-188A-4DC8-B077-086DB453A4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" y="914400"/>
            <a:ext cx="5212080" cy="50292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11FAA7-9E3D-4BBE-9F3F-1E7B751EC3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0256" y="2779776"/>
            <a:ext cx="786384" cy="655984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No. 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D84C676-A4BA-450B-9468-E9C3160C2D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87184" y="2788920"/>
            <a:ext cx="731520" cy="7315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880" y="2688336"/>
            <a:ext cx="2862072" cy="83210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lvl="0"/>
            <a:r>
              <a:rPr lang="en-US" b="1" dirty="0"/>
              <a:t>Make sure that you are doing exactly what the </a:t>
            </a:r>
            <a:r>
              <a:rPr lang="en-US" b="1" dirty="0">
                <a:hlinkClick r:id="rId3"/>
              </a:rPr>
              <a:t>Endorsement</a:t>
            </a:r>
            <a:r>
              <a:rPr lang="en-US" b="1" dirty="0"/>
              <a:t> request says to do and nothing more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AFD16F2-6DCA-49D7-BD51-D67DEE6F6D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0256" y="3840480"/>
            <a:ext cx="786384" cy="655984"/>
          </a:xfrm>
        </p:spPr>
        <p:txBody>
          <a:bodyPr/>
          <a:lstStyle/>
          <a:p>
            <a:r>
              <a:rPr lang="en-US" dirty="0"/>
              <a:t>No.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9719E28-75A6-4B39-9C79-6B367C7C1B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87184" y="3950208"/>
            <a:ext cx="731520" cy="7315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6C0C27-39E8-4EA8-BD16-8BFF995357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83880" y="4019752"/>
            <a:ext cx="2862072" cy="731520"/>
          </a:xfrm>
        </p:spPr>
        <p:txBody>
          <a:bodyPr anchor="ctr">
            <a:noAutofit/>
          </a:bodyPr>
          <a:lstStyle/>
          <a:p>
            <a:r>
              <a:rPr lang="en-ZA" b="1" dirty="0"/>
              <a:t>You will receive the request via EMAIL or assigned as a TASK</a:t>
            </a:r>
          </a:p>
          <a:p>
            <a:r>
              <a:rPr lang="en-ZA" b="1" dirty="0"/>
              <a:t>PROCESS Endorsement in </a:t>
            </a:r>
            <a:r>
              <a:rPr lang="en-ZA" b="1" dirty="0">
                <a:hlinkClick r:id="rId3"/>
              </a:rPr>
              <a:t>CARRIER</a:t>
            </a:r>
            <a:r>
              <a:rPr lang="en-ZA" b="1" dirty="0"/>
              <a:t> site</a:t>
            </a:r>
          </a:p>
          <a:p>
            <a:endParaRPr lang="en-US" b="1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336E1FC-825E-4FF9-82FF-82C9BC0368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20256" y="4983480"/>
            <a:ext cx="786384" cy="655984"/>
          </a:xfrm>
        </p:spPr>
        <p:txBody>
          <a:bodyPr/>
          <a:lstStyle/>
          <a:p>
            <a:r>
              <a:rPr lang="en-US" dirty="0"/>
              <a:t>No.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6588642-F609-4388-A2C8-E3B6ADD69E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87184" y="5111496"/>
            <a:ext cx="731520" cy="7315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D9D6BE-B574-4D69-8E13-B6B4E5520BC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183880" y="4769332"/>
            <a:ext cx="3169920" cy="1195530"/>
          </a:xfrm>
        </p:spPr>
        <p:txBody>
          <a:bodyPr anchor="ctr">
            <a:normAutofit/>
          </a:bodyPr>
          <a:lstStyle/>
          <a:p>
            <a:r>
              <a:rPr lang="en-ZA" b="1" dirty="0"/>
              <a:t>Once complete, get all necessary docs for the endorsement</a:t>
            </a:r>
          </a:p>
          <a:p>
            <a:r>
              <a:rPr lang="en-ZA" b="1" dirty="0"/>
              <a:t>Email the insured, CC the Agent, and attach all documents, advising the change processed.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35A853E8-9F16-4261-B2C9-96AD3965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anchor="b" anchorCtr="0"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35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lose up of leather couch&#10;">
            <a:extLst>
              <a:ext uri="{FF2B5EF4-FFF2-40B4-BE49-F238E27FC236}">
                <a16:creationId xmlns:a16="http://schemas.microsoft.com/office/drawing/2014/main" id="{9AF1727E-E901-4292-931B-CD986A1593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06B2E4-7115-4A6C-B218-5316CEB06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029200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157F2A6-704B-4DB8-984A-0A60B39D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08" y="6488702"/>
            <a:ext cx="2743200" cy="182880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CEA328-D273-8BB6-00A6-A94D6CA2BF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36146" y="1073888"/>
            <a:ext cx="4877875" cy="467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7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close up photo of leather briefcase handle&#10;">
            <a:extLst>
              <a:ext uri="{FF2B5EF4-FFF2-40B4-BE49-F238E27FC236}">
                <a16:creationId xmlns:a16="http://schemas.microsoft.com/office/drawing/2014/main" id="{4F7633EB-BCAC-40D5-B7D8-3B7F0773E1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377A72-C52E-43E3-BAE5-A220E2470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0" y="692624"/>
            <a:ext cx="4572000" cy="5486400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D07C42-2E7B-40D1-A2FD-075F7DB3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248" y="1280338"/>
            <a:ext cx="3657600" cy="914400"/>
          </a:xfrm>
        </p:spPr>
        <p:txBody>
          <a:bodyPr/>
          <a:lstStyle/>
          <a:p>
            <a:r>
              <a:rPr lang="en-US" dirty="0"/>
              <a:t>Quoting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6EDBD-9882-4D3C-866D-07301A03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0248" y="2079073"/>
            <a:ext cx="3657600" cy="1489253"/>
          </a:xfrm>
        </p:spPr>
        <p:txBody>
          <a:bodyPr>
            <a:normAutofit/>
          </a:bodyPr>
          <a:lstStyle/>
          <a:p>
            <a:r>
              <a:rPr lang="en-US" dirty="0"/>
              <a:t>Remember Quotes/Renewal Quotes will come into the </a:t>
            </a:r>
            <a:r>
              <a:rPr lang="en-US" b="1" dirty="0"/>
              <a:t>CLIENT SERVICE EMAIL </a:t>
            </a:r>
          </a:p>
          <a:p>
            <a:r>
              <a:rPr lang="en-US" dirty="0"/>
              <a:t>Or</a:t>
            </a:r>
          </a:p>
          <a:p>
            <a:r>
              <a:rPr lang="en-US" dirty="0"/>
              <a:t>Into the </a:t>
            </a:r>
            <a:r>
              <a:rPr lang="en-US" b="1" dirty="0"/>
              <a:t>AMS SYSTEM </a:t>
            </a:r>
            <a:r>
              <a:rPr lang="en-US" dirty="0"/>
              <a:t>as a </a:t>
            </a:r>
            <a:r>
              <a:rPr lang="en-US" b="1" dirty="0"/>
              <a:t>TASK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C5EBD-4BF2-4C35-AAD4-FCA9EE599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70248" y="3593805"/>
            <a:ext cx="3657600" cy="2317898"/>
          </a:xfrm>
        </p:spPr>
        <p:txBody>
          <a:bodyPr>
            <a:normAutofit/>
          </a:bodyPr>
          <a:lstStyle/>
          <a:p>
            <a:r>
              <a:rPr lang="en-US" dirty="0"/>
              <a:t> Make sure that you check the declarations page for EXACT Coverage Info.</a:t>
            </a:r>
          </a:p>
          <a:p>
            <a:r>
              <a:rPr lang="en-US" dirty="0"/>
              <a:t>Make sure that you know what coverages the client wants the quotes to have.</a:t>
            </a:r>
          </a:p>
          <a:p>
            <a:r>
              <a:rPr lang="en-US" dirty="0"/>
              <a:t>If no declarations page is provided, then default to the client’s minimum coverage option.</a:t>
            </a:r>
          </a:p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FC11051-0981-4D5A-96D3-DDDF51A4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72A95B0-2788-4A22-891C-B367C2C5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67400" y="3590139"/>
            <a:ext cx="457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EA67CB7-DDDA-4B3F-84BF-A94B1E24A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24300" y="800100"/>
            <a:ext cx="4343400" cy="5257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6154599-9C4F-4DFF-A891-4DFE58A63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4718304" y="5866750"/>
            <a:ext cx="27432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C14AB08-6B78-1B48-8C50-110B541B9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4718303" y="2072806"/>
            <a:ext cx="27432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47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B31B-E901-480D-92F5-D6FB76A2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514" y="958515"/>
            <a:ext cx="4398264" cy="914400"/>
          </a:xfrm>
        </p:spPr>
        <p:txBody>
          <a:bodyPr>
            <a:normAutofit/>
          </a:bodyPr>
          <a:lstStyle/>
          <a:p>
            <a:r>
              <a:rPr lang="en-US" dirty="0"/>
              <a:t>Bridging</a:t>
            </a:r>
          </a:p>
        </p:txBody>
      </p:sp>
      <p:pic>
        <p:nvPicPr>
          <p:cNvPr id="22" name="Picture Placeholder 21" descr="photo of business man looking at wooden model&#10;">
            <a:extLst>
              <a:ext uri="{FF2B5EF4-FFF2-40B4-BE49-F238E27FC236}">
                <a16:creationId xmlns:a16="http://schemas.microsoft.com/office/drawing/2014/main" id="{349F6B94-9431-48F3-B3CF-6B3DFAE58BC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5B303-F387-4BA0-8784-0D2EA6A30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888" y="2466751"/>
            <a:ext cx="3749040" cy="133906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dirty="0"/>
              <a:t>Once Quotes are complete and you have </a:t>
            </a:r>
            <a:r>
              <a:rPr lang="en-US" b="1" dirty="0"/>
              <a:t>bridged</a:t>
            </a:r>
            <a:r>
              <a:rPr lang="en-US" dirty="0"/>
              <a:t> over from the </a:t>
            </a:r>
            <a:r>
              <a:rPr lang="en-US" b="1" dirty="0">
                <a:hlinkClick r:id="rId3"/>
              </a:rPr>
              <a:t>Rater</a:t>
            </a:r>
            <a:r>
              <a:rPr lang="en-US" b="1" dirty="0"/>
              <a:t> into the carrier site, make sure to save the quote, along with any reports ordered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986CE4-B680-4DF1-AF9C-D55F13C6D77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104888" y="3922773"/>
            <a:ext cx="3749040" cy="640080"/>
          </a:xfrm>
        </p:spPr>
        <p:txBody>
          <a:bodyPr>
            <a:normAutofit/>
          </a:bodyPr>
          <a:lstStyle/>
          <a:p>
            <a:r>
              <a:rPr lang="en-US" dirty="0"/>
              <a:t>Attach all documents to the </a:t>
            </a:r>
            <a:r>
              <a:rPr lang="en-US" dirty="0">
                <a:hlinkClick r:id="rId4"/>
              </a:rPr>
              <a:t>AMS System</a:t>
            </a:r>
            <a:r>
              <a:rPr lang="en-US" dirty="0"/>
              <a:t> for the client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B4B7D-20BA-4D3E-A5D9-57D6210E278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104888" y="4725189"/>
            <a:ext cx="3749040" cy="1962698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/>
              <a:t>Attach All Documents to NOW CERTS </a:t>
            </a:r>
            <a:r>
              <a:rPr lang="en-US" dirty="0"/>
              <a:t>that way AVA is covered &amp; this also tracks your work &amp; what you have completed daily.</a:t>
            </a:r>
          </a:p>
          <a:p>
            <a:r>
              <a:rPr lang="en-US" dirty="0"/>
              <a:t>Make sure to </a:t>
            </a:r>
            <a:r>
              <a:rPr lang="en-US" b="1" dirty="0"/>
              <a:t>complete your task/email </a:t>
            </a:r>
            <a:r>
              <a:rPr lang="en-US" dirty="0"/>
              <a:t>assignment in the </a:t>
            </a:r>
            <a:r>
              <a:rPr lang="en-US" b="1" dirty="0"/>
              <a:t>AMS System &amp; in NOW CERTS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EEA2C936-F668-4877-A8B0-D11DBE3B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605662"/>
            <a:ext cx="2743200" cy="182880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B9B5DD8-7B25-4160-9E2A-5F7F2E3C7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24" y="340241"/>
            <a:ext cx="11274552" cy="617751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930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Placeholder 12" descr="photo of a meeting in progress&#10;">
            <a:extLst>
              <a:ext uri="{FF2B5EF4-FFF2-40B4-BE49-F238E27FC236}">
                <a16:creationId xmlns:a16="http://schemas.microsoft.com/office/drawing/2014/main" id="{4BA5FF67-CDC2-43D4-95CF-63F901ADC5F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2E3734-7075-422A-B75E-10097393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3057" y="457200"/>
            <a:ext cx="5486400" cy="5943600"/>
          </a:xfrm>
          <a:prstGeom prst="rect">
            <a:avLst/>
          </a:prstGeom>
          <a:solidFill>
            <a:schemeClr val="tx2">
              <a:lumMod val="20000"/>
              <a:lumOff val="80000"/>
              <a:alpha val="95000"/>
            </a:schemeClr>
          </a:solidFill>
          <a:ln w="381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62DA2-02E0-4172-94FD-1700F4DB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249" y="960120"/>
            <a:ext cx="4700016" cy="1325563"/>
          </a:xfrm>
        </p:spPr>
        <p:txBody>
          <a:bodyPr/>
          <a:lstStyle/>
          <a:p>
            <a:r>
              <a:rPr lang="en-US" dirty="0">
                <a:hlinkClick r:id="rId3"/>
              </a:rPr>
              <a:t>Other Raters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1CEDA-E0CE-4863-A93C-2A0FF4123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1152" y="2535013"/>
            <a:ext cx="4114800" cy="1188720"/>
          </a:xfrm>
        </p:spPr>
        <p:txBody>
          <a:bodyPr>
            <a:normAutofit/>
          </a:bodyPr>
          <a:lstStyle/>
          <a:p>
            <a:r>
              <a:rPr lang="en-US" dirty="0">
                <a:hlinkClick r:id="rId4"/>
              </a:rPr>
              <a:t>Applied Rater</a:t>
            </a:r>
            <a:endParaRPr lang="en-US" dirty="0"/>
          </a:p>
          <a:p>
            <a:r>
              <a:rPr lang="en-US" dirty="0"/>
              <a:t>PL Rater</a:t>
            </a:r>
          </a:p>
          <a:p>
            <a:r>
              <a:rPr lang="en-US" dirty="0">
                <a:hlinkClick r:id="rId5"/>
              </a:rPr>
              <a:t>EZLynx Rater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AAFBF6-4A9F-4F07-96BE-DF8E96E88E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31152" y="4149916"/>
            <a:ext cx="4114800" cy="1662899"/>
          </a:xfrm>
        </p:spPr>
        <p:txBody>
          <a:bodyPr>
            <a:normAutofit/>
          </a:bodyPr>
          <a:lstStyle/>
          <a:p>
            <a:r>
              <a:rPr lang="en-US" dirty="0"/>
              <a:t>There are other raters, this is only a few.</a:t>
            </a:r>
          </a:p>
          <a:p>
            <a:r>
              <a:rPr lang="en-US" dirty="0"/>
              <a:t>Remember that all raters word things a little differently, but they all work the same way</a:t>
            </a:r>
          </a:p>
          <a:p>
            <a:r>
              <a:rPr lang="en-US" dirty="0"/>
              <a:t>Multiple Carriers to Quote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5E33FB08-AD77-4552-B8D5-43C272CA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1B4A10-F4F3-48A3-8775-DBF70DDF7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81608" y="2351034"/>
            <a:ext cx="1790700" cy="0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412D57-A9AD-4451-8EC7-CF00FBB60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92241" y="5853785"/>
            <a:ext cx="1790700" cy="0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3FA32F0-FA4E-4CA0-B777-C59843D72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57357" y="571500"/>
            <a:ext cx="5257800" cy="5715000"/>
          </a:xfrm>
          <a:prstGeom prst="rect">
            <a:avLst/>
          </a:prstGeom>
          <a:noFill/>
          <a:ln w="127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F70C51B-031C-B14C-9CC6-8FE7282DE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691531" flipH="1">
            <a:off x="8578136" y="3722770"/>
            <a:ext cx="808894" cy="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0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7">
      <a:dk1>
        <a:sysClr val="windowText" lastClr="000000"/>
      </a:dk1>
      <a:lt1>
        <a:sysClr val="window" lastClr="FFFFFF"/>
      </a:lt1>
      <a:dk2>
        <a:srgbClr val="BF8641"/>
      </a:dk2>
      <a:lt2>
        <a:srgbClr val="E7E6E6"/>
      </a:lt2>
      <a:accent1>
        <a:srgbClr val="F2D6BD"/>
      </a:accent1>
      <a:accent2>
        <a:srgbClr val="616F8C"/>
      </a:accent2>
      <a:accent3>
        <a:srgbClr val="F2DAAC"/>
      </a:accent3>
      <a:accent4>
        <a:srgbClr val="373921"/>
      </a:accent4>
      <a:accent5>
        <a:srgbClr val="D9A577"/>
      </a:accent5>
      <a:accent6>
        <a:srgbClr val="A3AFB4"/>
      </a:accent6>
      <a:hlink>
        <a:srgbClr val="0563C1"/>
      </a:hlink>
      <a:folHlink>
        <a:srgbClr val="954F72"/>
      </a:folHlink>
    </a:clrScheme>
    <a:fontScheme name="Custom 123">
      <a:majorFont>
        <a:latin typeface="Elephan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rence presentation_Win32_JB_v4" id="{70FCD93A-57EB-469C-A5BA-B1DBF07680C8}" vid="{464C857C-B28C-411E-81F1-9894EC025F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D9B850-33FE-43D9-B469-C12FCA4960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56D043-63BC-4A94-9887-A7B1B2C8476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D622CF4D-9565-4B86-A8C6-169590EAEBF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Classic conference presentation</Template>
  <TotalTime>4832</TotalTime>
  <Words>405</Words>
  <Application>Microsoft Office PowerPoint</Application>
  <PresentationFormat>Widescreen</PresentationFormat>
  <Paragraphs>78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Avenir Next LT Pro</vt:lpstr>
      <vt:lpstr>Calibri</vt:lpstr>
      <vt:lpstr>Elephant Pro</vt:lpstr>
      <vt:lpstr>Office Theme</vt:lpstr>
      <vt:lpstr>Quotes &amp; Endorsements Team</vt:lpstr>
      <vt:lpstr>Agenda</vt:lpstr>
      <vt:lpstr>AMS Systems</vt:lpstr>
      <vt:lpstr>Now Certs</vt:lpstr>
      <vt:lpstr>Endorsements</vt:lpstr>
      <vt:lpstr>PowerPoint Presentation</vt:lpstr>
      <vt:lpstr>Quoting</vt:lpstr>
      <vt:lpstr>Bridging</vt:lpstr>
      <vt:lpstr>Other Raters</vt:lpstr>
      <vt:lpstr>Quoting/Bridging</vt:lpstr>
      <vt:lpstr>GIVE IT YOUR BEST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Quotes &amp; Endorsements Team</dc:title>
  <dc:creator>Robin Carr</dc:creator>
  <cp:lastModifiedBy>Robin Carr</cp:lastModifiedBy>
  <cp:revision>9</cp:revision>
  <dcterms:created xsi:type="dcterms:W3CDTF">2023-04-28T13:38:06Z</dcterms:created>
  <dcterms:modified xsi:type="dcterms:W3CDTF">2023-05-01T22:10:45Z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